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70" r:id="rId8"/>
    <p:sldId id="271" r:id="rId9"/>
    <p:sldId id="267" r:id="rId10"/>
    <p:sldId id="268" r:id="rId11"/>
    <p:sldId id="272" r:id="rId12"/>
    <p:sldId id="269" r:id="rId13"/>
    <p:sldId id="261" r:id="rId14"/>
    <p:sldId id="262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52B2839-A782-4A43-8689-784E28900F9C}">
          <p14:sldIdLst>
            <p14:sldId id="256"/>
            <p14:sldId id="257"/>
            <p14:sldId id="258"/>
            <p14:sldId id="259"/>
            <p14:sldId id="260"/>
            <p14:sldId id="264"/>
            <p14:sldId id="270"/>
            <p14:sldId id="271"/>
            <p14:sldId id="267"/>
            <p14:sldId id="268"/>
            <p14:sldId id="272"/>
            <p14:sldId id="269"/>
            <p14:sldId id="261"/>
            <p14:sldId id="262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02C6B-642D-4055-A274-EED73D9BB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E56405-6D98-40EC-A977-C3186497E4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45286-0420-407A-8F66-D3409C1B6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F2C3-40C6-47F4-BC8D-A335AEA90D2F}" type="datetimeFigureOut">
              <a:rPr lang="en-MY" smtClean="0"/>
              <a:t>22/2/2018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D6094-D6E4-49BE-9CD8-BE223A483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1A5DB-0649-4D21-BC90-546CA7B4E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A6D4-DAC4-4EB6-B927-FA2383A3D10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92692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20FAF-D9E8-4611-9226-62A08AE9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189970-C361-4290-AA36-0578E991A4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CF98F-6C23-4632-B04F-E7830C465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F2C3-40C6-47F4-BC8D-A335AEA90D2F}" type="datetimeFigureOut">
              <a:rPr lang="en-MY" smtClean="0"/>
              <a:t>22/2/2018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BBEFC-1EBA-4E9E-86C6-1D9E58757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A0D54-69CE-4355-B041-630D380F6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A6D4-DAC4-4EB6-B927-FA2383A3D10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99879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C87ABB-7B2C-4D27-8CDB-B167DAF55C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2A7E76-0052-4285-B3FF-E631F36A97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31A3F-1D06-47E9-BDFD-BD4CAAC76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F2C3-40C6-47F4-BC8D-A335AEA90D2F}" type="datetimeFigureOut">
              <a:rPr lang="en-MY" smtClean="0"/>
              <a:t>22/2/2018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8AC42-C080-43EE-8C3E-D063DC23F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F2716-4645-4A5A-9992-F232EB67D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A6D4-DAC4-4EB6-B927-FA2383A3D10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59398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83B7E-3C69-48B2-B7F3-6DF732E57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A9D09-B6E6-4D9C-BD5E-2E68D536C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A9F6B-F304-4830-887C-9CE23732A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F2C3-40C6-47F4-BC8D-A335AEA90D2F}" type="datetimeFigureOut">
              <a:rPr lang="en-MY" smtClean="0"/>
              <a:t>22/2/2018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2F636-3378-4EBE-887E-214E1EFA2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955BC-A7CC-4A2C-B44C-266B565DE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A6D4-DAC4-4EB6-B927-FA2383A3D10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2720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25BDF-4256-451A-9460-AB0C046B9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66B2E3-1B9F-4A35-B1D1-7D3A74415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F6A3E-6124-4974-8D39-B70C8D42C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F2C3-40C6-47F4-BC8D-A335AEA90D2F}" type="datetimeFigureOut">
              <a:rPr lang="en-MY" smtClean="0"/>
              <a:t>22/2/2018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63AF0-721A-406B-83B9-DC0CB60B1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451A4-0F45-40D2-BFF0-6065BB25F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A6D4-DAC4-4EB6-B927-FA2383A3D10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81324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B2093-195D-45DE-806A-7661CC0F5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C2368-B6E4-45F8-98D9-E025C8525A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8F1284-4B6C-45B4-88BD-6E0A6B9FD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6BF756-7D11-40EF-9661-4C9A2757B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F2C3-40C6-47F4-BC8D-A335AEA90D2F}" type="datetimeFigureOut">
              <a:rPr lang="en-MY" smtClean="0"/>
              <a:t>22/2/2018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FF4BAA-88D9-4DB0-89EA-09F90A1D4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68782B-6E93-4D47-873D-8506E21B9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A6D4-DAC4-4EB6-B927-FA2383A3D10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09944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1D82A-6C43-4909-A199-C01631B26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081F2-810A-4917-8F7D-951C402CE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97471D-65C2-4AD9-B81B-6D2067E657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8461FC-4733-4459-8F9F-3F5A47024D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881646-1813-4BED-99F6-2430E6FCC5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9C5C5-5584-4F1D-94C9-88BB03371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F2C3-40C6-47F4-BC8D-A335AEA90D2F}" type="datetimeFigureOut">
              <a:rPr lang="en-MY" smtClean="0"/>
              <a:t>22/2/2018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B2834B-AAF3-415B-A571-9EBA65B47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06E4A9-D294-4B3B-9340-4DD460A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A6D4-DAC4-4EB6-B927-FA2383A3D10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82938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EE79F-1CAD-4F49-B83B-3F2E36432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BEB81B-E4A9-4BEE-90F7-6F8B1DB5D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F2C3-40C6-47F4-BC8D-A335AEA90D2F}" type="datetimeFigureOut">
              <a:rPr lang="en-MY" smtClean="0"/>
              <a:t>22/2/2018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2B3CD0-C149-4981-B70E-14F3397E8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1186B6-634D-4FFF-A0CC-36A7E1475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A6D4-DAC4-4EB6-B927-FA2383A3D10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00605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2B173A-2FEB-421C-B48C-EFAAC4B4F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F2C3-40C6-47F4-BC8D-A335AEA90D2F}" type="datetimeFigureOut">
              <a:rPr lang="en-MY" smtClean="0"/>
              <a:t>22/2/2018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1A6BE6-6D3D-4564-86A7-3FF05E764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5EAD-372B-494D-99FA-91DA46BC5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A6D4-DAC4-4EB6-B927-FA2383A3D10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89420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A6C5D-5D68-4CF4-9995-81F977840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68DC8-5245-4565-B029-1FC8513DD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1104EF-338C-45AA-81C6-B0E0DB7D3A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E4BDA-2E71-498E-8A23-B34998A3E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F2C3-40C6-47F4-BC8D-A335AEA90D2F}" type="datetimeFigureOut">
              <a:rPr lang="en-MY" smtClean="0"/>
              <a:t>22/2/2018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9B20F6-A2A1-44EA-8192-4854B08B5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F12FF7-5FEE-4965-9D55-12796E19D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A6D4-DAC4-4EB6-B927-FA2383A3D10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47121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15FEA-7BCF-410C-9C67-06877589E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96765A-61A6-4C50-A5BF-0EDBCFDAA3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2030CE-509A-4C00-86F3-3C677789C2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F80C5-D839-4436-9F4C-7FEB3AB6E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F2C3-40C6-47F4-BC8D-A335AEA90D2F}" type="datetimeFigureOut">
              <a:rPr lang="en-MY" smtClean="0"/>
              <a:t>22/2/2018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9A25E5-6802-46FA-AF8D-5F2DE5041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0313AB-E580-45AE-900F-A35DDFD85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A6D4-DAC4-4EB6-B927-FA2383A3D10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22330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865259-4189-46EB-9265-9E36F1C6C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19DFD-7A84-42A5-9FA1-CDA7CC6537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17676-27F1-465E-85C6-AEB08362CF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FF2C3-40C6-47F4-BC8D-A335AEA90D2F}" type="datetimeFigureOut">
              <a:rPr lang="en-MY" smtClean="0"/>
              <a:t>22/2/2018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9B67B-B680-4E3F-A381-1E13151603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4A343-C8E5-4688-94D7-346606B1A8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8A6D4-DAC4-4EB6-B927-FA2383A3D10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15823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ptechboy.com/raspberry-pi/raspberry-pi-with-lesson-26-controlling-gpio-pins-in-python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meco.com/jameco/workshop/howitworks/how-servo-motors-work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0610F-23A7-4A68-93CB-073876407C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MY" b="1" dirty="0">
                <a:solidFill>
                  <a:srgbClr val="FF0000"/>
                </a:solidFill>
              </a:rPr>
              <a:t>MCTE 3104</a:t>
            </a:r>
            <a:br>
              <a:rPr lang="en-MY" dirty="0"/>
            </a:br>
            <a:r>
              <a:rPr lang="en-MY" dirty="0"/>
              <a:t>Mechatronics Interfacing Lab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3DB12A-EBCA-40A4-AA6A-E27B98E072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0575" y="5162132"/>
            <a:ext cx="10170850" cy="573505"/>
          </a:xfrm>
        </p:spPr>
        <p:txBody>
          <a:bodyPr>
            <a:normAutofit fontScale="92500"/>
          </a:bodyPr>
          <a:lstStyle/>
          <a:p>
            <a:r>
              <a:rPr lang="en-MY" dirty="0"/>
              <a:t>Experiment no. 2: Interfacing Analog Signals and Servos with ATMEGA and Raspberry Pi</a:t>
            </a:r>
          </a:p>
        </p:txBody>
      </p:sp>
    </p:spTree>
    <p:extLst>
      <p:ext uri="{BB962C8B-B14F-4D97-AF65-F5344CB8AC3E}">
        <p14:creationId xmlns:p14="http://schemas.microsoft.com/office/powerpoint/2010/main" val="2823179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2E3B3FC-9207-40D9-B235-37AC01669A37}"/>
              </a:ext>
            </a:extLst>
          </p:cNvPr>
          <p:cNvSpPr txBox="1"/>
          <p:nvPr/>
        </p:nvSpPr>
        <p:spPr>
          <a:xfrm>
            <a:off x="474242" y="400033"/>
            <a:ext cx="4348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/>
              <a:t>Serial communication on Arduino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918F5A-CFA4-44FF-9156-910DA3E741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51" t="27916" r="22265" b="38889"/>
          <a:stretch/>
        </p:blipFill>
        <p:spPr>
          <a:xfrm>
            <a:off x="7180565" y="2879737"/>
            <a:ext cx="4537193" cy="39433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FA054B-6C62-44A1-9066-08B4051EA8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172" t="27916" r="22266" b="55556"/>
          <a:stretch/>
        </p:blipFill>
        <p:spPr>
          <a:xfrm>
            <a:off x="621112" y="1457324"/>
            <a:ext cx="4374827" cy="1886248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E28FBB4D-A5CC-471D-BEFC-DD2998768831}"/>
              </a:ext>
            </a:extLst>
          </p:cNvPr>
          <p:cNvSpPr txBox="1">
            <a:spLocks/>
          </p:cNvSpPr>
          <p:nvPr/>
        </p:nvSpPr>
        <p:spPr>
          <a:xfrm>
            <a:off x="474242" y="3794971"/>
            <a:ext cx="3579180" cy="573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sz="1200" dirty="0"/>
              <a:t>Run this code and open the serial monitor. Observe and explain what happened?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3E419C9E-03C8-478E-BEEF-84FA9B8514A2}"/>
              </a:ext>
            </a:extLst>
          </p:cNvPr>
          <p:cNvSpPr txBox="1">
            <a:spLocks/>
          </p:cNvSpPr>
          <p:nvPr/>
        </p:nvSpPr>
        <p:spPr>
          <a:xfrm>
            <a:off x="7615181" y="272033"/>
            <a:ext cx="3579180" cy="57350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MY" sz="1200" dirty="0"/>
              <a:t>Connect 2 Arduinos as the following and run the code on both devices. Observe and explain what happened?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2AC113C-682E-466F-A256-70C272CEDCF4}"/>
              </a:ext>
            </a:extLst>
          </p:cNvPr>
          <p:cNvGrpSpPr/>
          <p:nvPr/>
        </p:nvGrpSpPr>
        <p:grpSpPr>
          <a:xfrm>
            <a:off x="7945515" y="1296647"/>
            <a:ext cx="2635558" cy="1329688"/>
            <a:chOff x="7945515" y="240205"/>
            <a:chExt cx="2635558" cy="132968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F19761B-D540-4773-AAA6-49525058428B}"/>
                </a:ext>
              </a:extLst>
            </p:cNvPr>
            <p:cNvGrpSpPr/>
            <p:nvPr/>
          </p:nvGrpSpPr>
          <p:grpSpPr>
            <a:xfrm>
              <a:off x="7945515" y="240205"/>
              <a:ext cx="2635558" cy="1329688"/>
              <a:chOff x="7945515" y="240205"/>
              <a:chExt cx="2635558" cy="1329688"/>
            </a:xfrm>
          </p:grpSpPr>
          <p:pic>
            <p:nvPicPr>
              <p:cNvPr id="11" name="Picture 2" descr="Image result for uart connection">
                <a:extLst>
                  <a:ext uri="{FF2B5EF4-FFF2-40B4-BE49-F238E27FC236}">
                    <a16:creationId xmlns:a16="http://schemas.microsoft.com/office/drawing/2014/main" id="{FCBEE36A-1C25-4FFE-9CEA-44D539B439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45515" y="240205"/>
                <a:ext cx="2635558" cy="12171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DB4CC4-1248-4BDB-8C03-9E89805F86C9}"/>
                  </a:ext>
                </a:extLst>
              </p:cNvPr>
              <p:cNvSpPr txBox="1"/>
              <p:nvPr/>
            </p:nvSpPr>
            <p:spPr>
              <a:xfrm>
                <a:off x="8081637" y="400033"/>
                <a:ext cx="32893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MY" sz="1100" dirty="0"/>
                  <a:t>10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9F9235-01BD-4C09-9E2A-7C361FAA2DB1}"/>
                  </a:ext>
                </a:extLst>
              </p:cNvPr>
              <p:cNvSpPr txBox="1"/>
              <p:nvPr/>
            </p:nvSpPr>
            <p:spPr>
              <a:xfrm>
                <a:off x="8093934" y="730893"/>
                <a:ext cx="32893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MY" sz="1100" dirty="0"/>
                  <a:t>11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BE20723-A4E8-4E93-BB28-629CE7DD6F03}"/>
                  </a:ext>
                </a:extLst>
              </p:cNvPr>
              <p:cNvSpPr txBox="1"/>
              <p:nvPr/>
            </p:nvSpPr>
            <p:spPr>
              <a:xfrm>
                <a:off x="9851942" y="1308283"/>
                <a:ext cx="64312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MY" sz="1100" dirty="0"/>
                  <a:t>Arduino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D916674-BD22-40BF-8612-33AE9708043D}"/>
                  </a:ext>
                </a:extLst>
              </p:cNvPr>
              <p:cNvSpPr txBox="1"/>
              <p:nvPr/>
            </p:nvSpPr>
            <p:spPr>
              <a:xfrm>
                <a:off x="10009036" y="400033"/>
                <a:ext cx="32893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MY" sz="1100" dirty="0"/>
                  <a:t>10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0EA4EA5-78A2-4E61-AACD-8761470ED34C}"/>
                  </a:ext>
                </a:extLst>
              </p:cNvPr>
              <p:cNvSpPr txBox="1"/>
              <p:nvPr/>
            </p:nvSpPr>
            <p:spPr>
              <a:xfrm>
                <a:off x="10016128" y="717959"/>
                <a:ext cx="32893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MY" sz="1100" dirty="0"/>
                  <a:t>11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04E998-635D-47B8-B1D3-B21C00608366}"/>
                </a:ext>
              </a:extLst>
            </p:cNvPr>
            <p:cNvSpPr txBox="1"/>
            <p:nvPr/>
          </p:nvSpPr>
          <p:spPr>
            <a:xfrm>
              <a:off x="8030540" y="1298734"/>
              <a:ext cx="64312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1100" dirty="0"/>
                <a:t>Arduino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4890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2E3B3FC-9207-40D9-B235-37AC01669A37}"/>
              </a:ext>
            </a:extLst>
          </p:cNvPr>
          <p:cNvSpPr txBox="1"/>
          <p:nvPr/>
        </p:nvSpPr>
        <p:spPr>
          <a:xfrm>
            <a:off x="245642" y="152383"/>
            <a:ext cx="5244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/>
              <a:t>Serial communication Python to Arduino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43EA2A-9554-4422-9935-FA32D28B9B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49" t="11806" r="65469" b="60417"/>
          <a:stretch/>
        </p:blipFill>
        <p:spPr>
          <a:xfrm>
            <a:off x="6652259" y="1411924"/>
            <a:ext cx="4719955" cy="4034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AC39F3-F7E4-476F-AABB-6F9613FDE9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250" t="12741" r="15750" b="58073"/>
          <a:stretch/>
        </p:blipFill>
        <p:spPr>
          <a:xfrm>
            <a:off x="426719" y="1147448"/>
            <a:ext cx="5269865" cy="480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342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CE6C201-3C61-44AD-AE4A-4A68705BDBB9}"/>
              </a:ext>
            </a:extLst>
          </p:cNvPr>
          <p:cNvSpPr txBox="1"/>
          <p:nvPr/>
        </p:nvSpPr>
        <p:spPr>
          <a:xfrm>
            <a:off x="1562524" y="3013501"/>
            <a:ext cx="90669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2400" dirty="0"/>
              <a:t>Judging from the Raspberry Pi Pinout in the next slide, can you figure out if a Raspberry Pi can support UART communication?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4C09DF-C830-433A-BDB2-AB2F6BE60496}"/>
              </a:ext>
            </a:extLst>
          </p:cNvPr>
          <p:cNvSpPr/>
          <p:nvPr/>
        </p:nvSpPr>
        <p:spPr>
          <a:xfrm>
            <a:off x="5439410" y="3244334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dirty="0">
                <a:solidFill>
                  <a:srgbClr val="555555"/>
                </a:solidFill>
                <a:latin typeface="Roboto"/>
              </a:rPr>
              <a:t> ls /dev/</a:t>
            </a:r>
            <a:r>
              <a:rPr lang="en-MY" dirty="0" err="1">
                <a:solidFill>
                  <a:srgbClr val="555555"/>
                </a:solidFill>
                <a:latin typeface="Roboto"/>
              </a:rPr>
              <a:t>tty</a:t>
            </a:r>
            <a:r>
              <a:rPr lang="en-MY" dirty="0">
                <a:solidFill>
                  <a:srgbClr val="555555"/>
                </a:solidFill>
                <a:latin typeface="Roboto"/>
              </a:rPr>
              <a:t>*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636199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6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www.jameco.com/Jameco/workshop/circuitnotes/raspberry_pi_circuit_note_fig2.jpg">
            <a:extLst>
              <a:ext uri="{FF2B5EF4-FFF2-40B4-BE49-F238E27FC236}">
                <a16:creationId xmlns:a16="http://schemas.microsoft.com/office/drawing/2014/main" id="{B748A6CF-97DF-4F7E-9A9A-ADD4FC580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831" y="581884"/>
            <a:ext cx="6526338" cy="5694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601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63C436-7136-4FB8-998A-8D5C80DA99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78" t="14166" r="16015" b="5694"/>
          <a:stretch/>
        </p:blipFill>
        <p:spPr>
          <a:xfrm>
            <a:off x="225084" y="1234134"/>
            <a:ext cx="6710127" cy="43897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93759F-EB34-4B59-AE74-5FCAD066ED71}"/>
              </a:ext>
            </a:extLst>
          </p:cNvPr>
          <p:cNvSpPr/>
          <p:nvPr/>
        </p:nvSpPr>
        <p:spPr>
          <a:xfrm>
            <a:off x="5897731" y="6396365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MY" sz="1100" dirty="0">
                <a:hlinkClick r:id="rId3"/>
              </a:rPr>
              <a:t>http://www.toptechboy.com/raspberry-pi/raspberry-pi-with-lesson-26-controlling-gpio-pins-in-python/</a:t>
            </a:r>
            <a:r>
              <a:rPr lang="en-MY" sz="11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6B93C-636D-4FF9-94F8-81C0C6A066E6}"/>
              </a:ext>
            </a:extLst>
          </p:cNvPr>
          <p:cNvSpPr txBox="1"/>
          <p:nvPr/>
        </p:nvSpPr>
        <p:spPr>
          <a:xfrm>
            <a:off x="5897731" y="6265560"/>
            <a:ext cx="12538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100" dirty="0"/>
              <a:t>Picture taken from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CAA196-E533-454E-BB09-3FAA2FD81E14}"/>
              </a:ext>
            </a:extLst>
          </p:cNvPr>
          <p:cNvSpPr/>
          <p:nvPr/>
        </p:nvSpPr>
        <p:spPr>
          <a:xfrm>
            <a:off x="7513284" y="1234134"/>
            <a:ext cx="445363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MY" sz="1200" dirty="0"/>
              <a:t>To begin using the Raspberry Pi GPIO, we first need to know </a:t>
            </a:r>
            <a:r>
              <a:rPr lang="en-MY" sz="1200" dirty="0" err="1"/>
              <a:t>Raspi's</a:t>
            </a:r>
            <a:r>
              <a:rPr lang="en-MY" sz="1200" dirty="0"/>
              <a:t> GPIO numbering system. The two inner columns (labelled pin#) in the chart shows the ‘physical pin number’ where as the outer two columns (labelled GPIO#) of the chart shows you the ‘BCM number’ (Broadcom numbering scheme).</a:t>
            </a:r>
          </a:p>
        </p:txBody>
      </p:sp>
    </p:spTree>
    <p:extLst>
      <p:ext uri="{BB962C8B-B14F-4D97-AF65-F5344CB8AC3E}">
        <p14:creationId xmlns:p14="http://schemas.microsoft.com/office/powerpoint/2010/main" val="281137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CE6C201-3C61-44AD-AE4A-4A68705BDBB9}"/>
              </a:ext>
            </a:extLst>
          </p:cNvPr>
          <p:cNvSpPr txBox="1"/>
          <p:nvPr/>
        </p:nvSpPr>
        <p:spPr>
          <a:xfrm>
            <a:off x="1562524" y="2890391"/>
            <a:ext cx="906695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2400" dirty="0"/>
              <a:t>Use the same Python code on the </a:t>
            </a:r>
            <a:r>
              <a:rPr lang="en-MY" sz="2400" dirty="0" err="1"/>
              <a:t>raspi</a:t>
            </a:r>
            <a:r>
              <a:rPr lang="en-MY" sz="2400" dirty="0"/>
              <a:t> to communicate with the Arduino.</a:t>
            </a:r>
          </a:p>
          <a:p>
            <a:pPr algn="ctr"/>
            <a:endParaRPr lang="en-MY" sz="2400" dirty="0"/>
          </a:p>
          <a:p>
            <a:pPr algn="ctr"/>
            <a:endParaRPr lang="en-MY" sz="2400" dirty="0"/>
          </a:p>
          <a:p>
            <a:pPr algn="ctr"/>
            <a:r>
              <a:rPr lang="en-MY" sz="1400" dirty="0">
                <a:solidFill>
                  <a:srgbClr val="FF0000"/>
                </a:solidFill>
              </a:rPr>
              <a:t>Hint: you need to change the ‘</a:t>
            </a:r>
            <a:r>
              <a:rPr lang="en-MY" sz="1400" dirty="0" err="1">
                <a:solidFill>
                  <a:srgbClr val="FF0000"/>
                </a:solidFill>
              </a:rPr>
              <a:t>COMx</a:t>
            </a:r>
            <a:r>
              <a:rPr lang="en-MY" sz="1400" dirty="0">
                <a:solidFill>
                  <a:srgbClr val="FF0000"/>
                </a:solidFill>
              </a:rPr>
              <a:t>’ bit of the code to the one </a:t>
            </a:r>
            <a:r>
              <a:rPr lang="en-MY" sz="1400" dirty="0" err="1">
                <a:solidFill>
                  <a:srgbClr val="FF0000"/>
                </a:solidFill>
              </a:rPr>
              <a:t>raspi</a:t>
            </a:r>
            <a:r>
              <a:rPr lang="en-MY" sz="1400" dirty="0">
                <a:solidFill>
                  <a:srgbClr val="FF0000"/>
                </a:solidFill>
              </a:rPr>
              <a:t> establishes.</a:t>
            </a:r>
          </a:p>
          <a:p>
            <a:pPr algn="ctr"/>
            <a:r>
              <a:rPr lang="en-MY" sz="1400" dirty="0"/>
              <a:t>Use this command to list all COM port in </a:t>
            </a:r>
            <a:r>
              <a:rPr lang="en-MY" sz="1400" dirty="0" err="1"/>
              <a:t>raspi</a:t>
            </a:r>
            <a:r>
              <a:rPr lang="en-MY" sz="1400" dirty="0"/>
              <a:t>:    ls /dev/</a:t>
            </a:r>
            <a:r>
              <a:rPr lang="en-MY" sz="1400" dirty="0" err="1"/>
              <a:t>tty</a:t>
            </a:r>
            <a:r>
              <a:rPr lang="en-MY" sz="1400" dirty="0"/>
              <a:t>*</a:t>
            </a:r>
            <a:r>
              <a:rPr lang="en-MY" sz="1400" dirty="0">
                <a:solidFill>
                  <a:srgbClr val="FF0000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08801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336A2-04E5-4098-9AE7-7D609FE5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B100E-5066-4CDD-B9BA-45ECD8B7B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Analog Signals</a:t>
            </a:r>
          </a:p>
          <a:p>
            <a:r>
              <a:rPr lang="en-MY" dirty="0"/>
              <a:t>Servos</a:t>
            </a:r>
          </a:p>
          <a:p>
            <a:r>
              <a:rPr lang="en-MY" dirty="0"/>
              <a:t>Serial UART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02953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3B6540-B8DE-4246-8ADC-C1600F7D99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50" t="15000" r="17110" b="5000"/>
          <a:stretch/>
        </p:blipFill>
        <p:spPr>
          <a:xfrm>
            <a:off x="1352550" y="101074"/>
            <a:ext cx="9486900" cy="665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71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ircuit board&#10;&#10;Description generated with high confidence">
            <a:extLst>
              <a:ext uri="{FF2B5EF4-FFF2-40B4-BE49-F238E27FC236}">
                <a16:creationId xmlns:a16="http://schemas.microsoft.com/office/drawing/2014/main" id="{814C6192-38D4-43F3-AEBB-646136D1B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16" y="0"/>
            <a:ext cx="96919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47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2E3B3FC-9207-40D9-B235-37AC01669A37}"/>
              </a:ext>
            </a:extLst>
          </p:cNvPr>
          <p:cNvSpPr txBox="1"/>
          <p:nvPr/>
        </p:nvSpPr>
        <p:spPr>
          <a:xfrm>
            <a:off x="847725" y="446200"/>
            <a:ext cx="3335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ADC – Analog to Digital Converter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6726B49-441C-4262-82A2-0EE97610ED09}"/>
                  </a:ext>
                </a:extLst>
              </p:cNvPr>
              <p:cNvSpPr/>
              <p:nvPr/>
            </p:nvSpPr>
            <p:spPr>
              <a:xfrm>
                <a:off x="491998" y="1332106"/>
                <a:ext cx="5604002" cy="27296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en-MY" sz="2000" dirty="0"/>
                  <a:t>ADC is a very useful feature that converts an </a:t>
                </a:r>
                <a:r>
                  <a:rPr lang="en-MY" sz="2000" dirty="0" err="1"/>
                  <a:t>analog</a:t>
                </a:r>
                <a:r>
                  <a:rPr lang="en-MY" sz="2000" dirty="0"/>
                  <a:t> voltage on a pin to a digital number.</a:t>
                </a: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en-MY" sz="2000" dirty="0"/>
                  <a:t>The Arduino Uno board has 6 </a:t>
                </a:r>
                <a:r>
                  <a:rPr lang="en-MY" sz="2000" dirty="0" err="1"/>
                  <a:t>analog</a:t>
                </a:r>
                <a:r>
                  <a:rPr lang="en-MY" sz="2000" dirty="0"/>
                  <a:t> input pin.</a:t>
                </a: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en-MY" sz="2000" dirty="0"/>
                  <a:t>ADCs on the Arduino is a 10-bit resolution meaning it has the ability to detect (2^10) 1,024 discrete </a:t>
                </a:r>
                <a:r>
                  <a:rPr lang="en-MY" sz="2000" dirty="0" err="1"/>
                  <a:t>analog</a:t>
                </a:r>
                <a:r>
                  <a:rPr lang="en-MY" sz="2000" dirty="0"/>
                  <a:t> levels.</a:t>
                </a: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endParaRPr lang="en-MY" sz="2000" dirty="0"/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MY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MY" sz="2000" b="0" i="1" smtClean="0">
                            <a:latin typeface="Cambria Math" panose="02040503050406030204" pitchFamily="18" charset="0"/>
                          </a:rPr>
                          <m:t>𝑅𝑒𝑠𝑜𝑙𝑢𝑡𝑖𝑜𝑛</m:t>
                        </m:r>
                        <m:r>
                          <a:rPr lang="en-MY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MY" sz="20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MY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MY" sz="2000" b="0" i="1" smtClean="0"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MY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MY" sz="2000" b="0" i="1" smtClean="0">
                            <a:latin typeface="Cambria Math" panose="02040503050406030204" pitchFamily="18" charset="0"/>
                          </a:rPr>
                          <m:t>𝐴𝐷𝐶</m:t>
                        </m:r>
                      </m:num>
                      <m:den>
                        <m:r>
                          <a:rPr lang="en-MY" sz="2000" b="0" i="1" smtClean="0">
                            <a:latin typeface="Cambria Math" panose="02040503050406030204" pitchFamily="18" charset="0"/>
                          </a:rPr>
                          <m:t>𝑆𝑦𝑠𝑡𝑒𝑚</m:t>
                        </m:r>
                        <m:r>
                          <a:rPr lang="en-MY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MY" sz="2000" b="0" i="1" smtClean="0">
                            <a:latin typeface="Cambria Math" panose="02040503050406030204" pitchFamily="18" charset="0"/>
                          </a:rPr>
                          <m:t>𝑉𝑜𝑙𝑡𝑎𝑔𝑒</m:t>
                        </m:r>
                      </m:den>
                    </m:f>
                    <m:r>
                      <a:rPr lang="en-MY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MY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MY" sz="2000" b="0" i="1" smtClean="0">
                            <a:latin typeface="Cambria Math" panose="02040503050406030204" pitchFamily="18" charset="0"/>
                          </a:rPr>
                          <m:t>𝐴𝐷𝐶</m:t>
                        </m:r>
                        <m:r>
                          <a:rPr lang="en-MY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MY" sz="2000" b="0" i="1" smtClean="0">
                            <a:latin typeface="Cambria Math" panose="02040503050406030204" pitchFamily="18" charset="0"/>
                          </a:rPr>
                          <m:t>𝑟𝑒𝑎𝑑𝑖𝑛𝑔</m:t>
                        </m:r>
                      </m:num>
                      <m:den>
                        <m:r>
                          <a:rPr lang="en-MY" sz="2000" b="0" i="1" smtClean="0">
                            <a:latin typeface="Cambria Math" panose="02040503050406030204" pitchFamily="18" charset="0"/>
                          </a:rPr>
                          <m:t>𝐴𝑛𝑎𝑙𝑜𝑔</m:t>
                        </m:r>
                        <m:r>
                          <a:rPr lang="en-MY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MY" sz="2000" b="0" i="1" smtClean="0">
                            <a:latin typeface="Cambria Math" panose="02040503050406030204" pitchFamily="18" charset="0"/>
                          </a:rPr>
                          <m:t>𝑣𝑜𝑙𝑡𝑎𝑔𝑒</m:t>
                        </m:r>
                        <m:r>
                          <a:rPr lang="en-MY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MY" sz="2000" b="0" i="1" smtClean="0">
                            <a:latin typeface="Cambria Math" panose="02040503050406030204" pitchFamily="18" charset="0"/>
                          </a:rPr>
                          <m:t>𝑚𝑒𝑎𝑛𝑠𝑢𝑟𝑒𝑑</m:t>
                        </m:r>
                      </m:den>
                    </m:f>
                  </m:oMath>
                </a14:m>
                <a:endParaRPr lang="en-MY" sz="2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6726B49-441C-4262-82A2-0EE97610ED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98" y="1332106"/>
                <a:ext cx="5604002" cy="2729658"/>
              </a:xfrm>
              <a:prstGeom prst="rect">
                <a:avLst/>
              </a:prstGeom>
              <a:blipFill>
                <a:blip r:embed="rId2"/>
                <a:stretch>
                  <a:fillRect l="-979" t="-1342" r="-1088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qph.ec.quoracdn.net/main-qimg-cd57f202a4be9bcd6a20c11d0e344de1">
            <a:extLst>
              <a:ext uri="{FF2B5EF4-FFF2-40B4-BE49-F238E27FC236}">
                <a16:creationId xmlns:a16="http://schemas.microsoft.com/office/drawing/2014/main" id="{EEB0F2E1-86E1-4E4B-89EC-71BF91082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421" y="630866"/>
            <a:ext cx="3073854" cy="258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9724AE6-4889-4D50-918A-BB90970DF7EE}"/>
              </a:ext>
            </a:extLst>
          </p:cNvPr>
          <p:cNvSpPr/>
          <p:nvPr/>
        </p:nvSpPr>
        <p:spPr>
          <a:xfrm>
            <a:off x="8450452" y="3212903"/>
            <a:ext cx="2713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MY" sz="1200" dirty="0"/>
              <a:t>ADC with 8 steps resolution 2^3 = 8</a:t>
            </a:r>
          </a:p>
        </p:txBody>
      </p:sp>
    </p:spTree>
    <p:extLst>
      <p:ext uri="{BB962C8B-B14F-4D97-AF65-F5344CB8AC3E}">
        <p14:creationId xmlns:p14="http://schemas.microsoft.com/office/powerpoint/2010/main" val="321348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F6356CB-9A3F-46A5-B21F-0917FFD3602D}"/>
              </a:ext>
            </a:extLst>
          </p:cNvPr>
          <p:cNvSpPr txBox="1"/>
          <p:nvPr/>
        </p:nvSpPr>
        <p:spPr>
          <a:xfrm>
            <a:off x="847725" y="919372"/>
            <a:ext cx="218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Reading Analog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E3B3FC-9207-40D9-B235-37AC01669A37}"/>
              </a:ext>
            </a:extLst>
          </p:cNvPr>
          <p:cNvSpPr txBox="1"/>
          <p:nvPr/>
        </p:nvSpPr>
        <p:spPr>
          <a:xfrm>
            <a:off x="847725" y="446200"/>
            <a:ext cx="4594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Simple Analog input read using Arduino Library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12529D-AC50-4CF8-B5C0-190A73A296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194" t="27055" r="24709" b="52492"/>
          <a:stretch/>
        </p:blipFill>
        <p:spPr>
          <a:xfrm>
            <a:off x="724647" y="2106227"/>
            <a:ext cx="4621330" cy="264554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51C1F71-E896-4BD6-8E6E-16370B7A0906}"/>
              </a:ext>
            </a:extLst>
          </p:cNvPr>
          <p:cNvGrpSpPr/>
          <p:nvPr/>
        </p:nvGrpSpPr>
        <p:grpSpPr>
          <a:xfrm>
            <a:off x="8760589" y="2374869"/>
            <a:ext cx="2706764" cy="2108262"/>
            <a:chOff x="8522564" y="2374869"/>
            <a:chExt cx="2706764" cy="210826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33C08D-B5A0-4B53-AEBD-49C5B6CDC964}"/>
                </a:ext>
              </a:extLst>
            </p:cNvPr>
            <p:cNvGrpSpPr/>
            <p:nvPr/>
          </p:nvGrpSpPr>
          <p:grpSpPr>
            <a:xfrm>
              <a:off x="8522564" y="2374869"/>
              <a:ext cx="2706764" cy="2108262"/>
              <a:chOff x="8442665" y="2374869"/>
              <a:chExt cx="2706764" cy="2108262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E8AB18B-184E-443B-9284-BA7107EC2FC1}"/>
                  </a:ext>
                </a:extLst>
              </p:cNvPr>
              <p:cNvGrpSpPr/>
              <p:nvPr/>
            </p:nvGrpSpPr>
            <p:grpSpPr>
              <a:xfrm>
                <a:off x="8442665" y="2374869"/>
                <a:ext cx="2697886" cy="2108262"/>
                <a:chOff x="8362766" y="2106227"/>
                <a:chExt cx="2697886" cy="2108262"/>
              </a:xfrm>
            </p:grpSpPr>
            <p:pic>
              <p:nvPicPr>
                <p:cNvPr id="2050" name="Picture 2" descr="Voltage Divider">
                  <a:extLst>
                    <a:ext uri="{FF2B5EF4-FFF2-40B4-BE49-F238E27FC236}">
                      <a16:creationId xmlns:a16="http://schemas.microsoft.com/office/drawing/2014/main" id="{30D883DF-2255-49B6-A1FE-5B141110D0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3352" t="14869"/>
                <a:stretch/>
              </p:blipFill>
              <p:spPr bwMode="auto">
                <a:xfrm>
                  <a:off x="8362766" y="2106227"/>
                  <a:ext cx="2697886" cy="21082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779B5F5-DB61-4F6D-8A15-AF32FF439E61}"/>
                    </a:ext>
                  </a:extLst>
                </p:cNvPr>
                <p:cNvSpPr/>
                <p:nvPr/>
              </p:nvSpPr>
              <p:spPr>
                <a:xfrm>
                  <a:off x="8362766" y="2938509"/>
                  <a:ext cx="843378" cy="3462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/>
                </a:p>
              </p:txBody>
            </p:sp>
          </p:grp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329726B-C0CE-46BE-8BED-1CEE2F146611}"/>
                  </a:ext>
                </a:extLst>
              </p:cNvPr>
              <p:cNvSpPr/>
              <p:nvPr/>
            </p:nvSpPr>
            <p:spPr>
              <a:xfrm>
                <a:off x="10306051" y="3207151"/>
                <a:ext cx="843378" cy="3462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9F1579-BDD9-4E8E-BB58-9553C11CD0B6}"/>
                  </a:ext>
                </a:extLst>
              </p:cNvPr>
              <p:cNvSpPr txBox="1"/>
              <p:nvPr/>
            </p:nvSpPr>
            <p:spPr>
              <a:xfrm>
                <a:off x="10306051" y="3275111"/>
                <a:ext cx="38023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MY" sz="1400" dirty="0">
                    <a:solidFill>
                      <a:schemeClr val="bg1">
                        <a:lumMod val="50000"/>
                      </a:schemeClr>
                    </a:solidFill>
                  </a:rPr>
                  <a:t>A0</a:t>
                </a:r>
                <a:endParaRPr lang="en-MY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BBCD0E5-9B19-498C-B74C-32F41A90CD53}"/>
                </a:ext>
              </a:extLst>
            </p:cNvPr>
            <p:cNvSpPr/>
            <p:nvPr/>
          </p:nvSpPr>
          <p:spPr>
            <a:xfrm>
              <a:off x="8580269" y="2374869"/>
              <a:ext cx="843378" cy="3462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C7062F-4D6C-483E-9A82-06555812C054}"/>
                </a:ext>
              </a:extLst>
            </p:cNvPr>
            <p:cNvSpPr txBox="1"/>
            <p:nvPr/>
          </p:nvSpPr>
          <p:spPr>
            <a:xfrm>
              <a:off x="8917450" y="2483233"/>
              <a:ext cx="3786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1400" dirty="0">
                  <a:solidFill>
                    <a:schemeClr val="bg1">
                      <a:lumMod val="50000"/>
                    </a:schemeClr>
                  </a:solidFill>
                </a:rPr>
                <a:t>5V</a:t>
              </a:r>
              <a:endParaRPr lang="en-MY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933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2E3B3FC-9207-40D9-B235-37AC01669A37}"/>
              </a:ext>
            </a:extLst>
          </p:cNvPr>
          <p:cNvSpPr txBox="1"/>
          <p:nvPr/>
        </p:nvSpPr>
        <p:spPr>
          <a:xfrm>
            <a:off x="847725" y="446200"/>
            <a:ext cx="805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BBF768-0C0E-4B7A-A218-900D0F7F7120}"/>
              </a:ext>
            </a:extLst>
          </p:cNvPr>
          <p:cNvSpPr/>
          <p:nvPr/>
        </p:nvSpPr>
        <p:spPr>
          <a:xfrm>
            <a:off x="847725" y="882874"/>
            <a:ext cx="1840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dirty="0"/>
              <a:t>Working principle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5B4FF2A-30CA-49E8-B09A-B34D19FCC7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" t="2946" r="1404" b="4032"/>
          <a:stretch/>
        </p:blipFill>
        <p:spPr>
          <a:xfrm>
            <a:off x="7095863" y="446200"/>
            <a:ext cx="4496985" cy="22697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ED5521-0839-46DA-A2DE-8AF0FC839FD1}"/>
              </a:ext>
            </a:extLst>
          </p:cNvPr>
          <p:cNvSpPr/>
          <p:nvPr/>
        </p:nvSpPr>
        <p:spPr>
          <a:xfrm>
            <a:off x="339888" y="1654076"/>
            <a:ext cx="618477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There is a minimum pulse, a maximum pulse, and a repetition rate.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The servo motor expects to see a pulse every 20 milliseconds (</a:t>
            </a:r>
            <a:r>
              <a:rPr lang="en-US" sz="1600" dirty="0" err="1"/>
              <a:t>ms</a:t>
            </a:r>
            <a:r>
              <a:rPr lang="en-US" sz="1600" dirty="0"/>
              <a:t>) and the length of the pulse will determine how far the motor turns.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A 1.5ms pulse will make the motor turn to the 90° position.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Shorter than 1.5ms moves it in the counter clockwise direction toward the 0° position.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Any longer than 1.5ms will turn the servo in a clockwise direction toward the 180° position. </a:t>
            </a:r>
            <a:endParaRPr lang="en-MY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8F7A2F-F13C-4295-A1D5-7FECFF0F0253}"/>
              </a:ext>
            </a:extLst>
          </p:cNvPr>
          <p:cNvSpPr/>
          <p:nvPr/>
        </p:nvSpPr>
        <p:spPr>
          <a:xfrm>
            <a:off x="5897731" y="6396365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MY" sz="1100" dirty="0">
                <a:hlinkClick r:id="rId3"/>
              </a:rPr>
              <a:t>https://www.jameco.com/jameco/workshop/howitworks/how-servo-motors-work.html</a:t>
            </a:r>
            <a:r>
              <a:rPr lang="en-MY" sz="11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7AB14-9F89-48E4-B911-2F595985E815}"/>
              </a:ext>
            </a:extLst>
          </p:cNvPr>
          <p:cNvSpPr txBox="1"/>
          <p:nvPr/>
        </p:nvSpPr>
        <p:spPr>
          <a:xfrm>
            <a:off x="5897731" y="6265560"/>
            <a:ext cx="10021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100" dirty="0"/>
              <a:t>More reading:</a:t>
            </a:r>
          </a:p>
        </p:txBody>
      </p:sp>
    </p:spTree>
    <p:extLst>
      <p:ext uri="{BB962C8B-B14F-4D97-AF65-F5344CB8AC3E}">
        <p14:creationId xmlns:p14="http://schemas.microsoft.com/office/powerpoint/2010/main" val="2575226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2E3B3FC-9207-40D9-B235-37AC01669A37}"/>
              </a:ext>
            </a:extLst>
          </p:cNvPr>
          <p:cNvSpPr txBox="1"/>
          <p:nvPr/>
        </p:nvSpPr>
        <p:spPr>
          <a:xfrm>
            <a:off x="847725" y="446200"/>
            <a:ext cx="382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Controlling servo using Arduino Library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E726F1-D8CF-480C-8E22-B83C0FA160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25" t="34027" r="42578" b="43750"/>
          <a:stretch/>
        </p:blipFill>
        <p:spPr>
          <a:xfrm>
            <a:off x="533400" y="1217055"/>
            <a:ext cx="5772150" cy="2869170"/>
          </a:xfrm>
          <a:prstGeom prst="rect">
            <a:avLst/>
          </a:prstGeom>
        </p:spPr>
      </p:pic>
      <p:pic>
        <p:nvPicPr>
          <p:cNvPr id="1026" name="Picture 2" descr="https://www.arduino.cc/en/uploads/Tutorial/sweep_schem.png">
            <a:extLst>
              <a:ext uri="{FF2B5EF4-FFF2-40B4-BE49-F238E27FC236}">
                <a16:creationId xmlns:a16="http://schemas.microsoft.com/office/drawing/2014/main" id="{398EC711-3D70-4BD5-9010-35B45A690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914" y="1288091"/>
            <a:ext cx="3575685" cy="4469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964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2E3B3FC-9207-40D9-B235-37AC01669A37}"/>
              </a:ext>
            </a:extLst>
          </p:cNvPr>
          <p:cNvSpPr txBox="1"/>
          <p:nvPr/>
        </p:nvSpPr>
        <p:spPr>
          <a:xfrm>
            <a:off x="474242" y="400033"/>
            <a:ext cx="4906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/>
              <a:t>Serial communication on Atmega328x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726B49-441C-4262-82A2-0EE97610ED09}"/>
              </a:ext>
            </a:extLst>
          </p:cNvPr>
          <p:cNvSpPr/>
          <p:nvPr/>
        </p:nvSpPr>
        <p:spPr>
          <a:xfrm>
            <a:off x="474242" y="1235390"/>
            <a:ext cx="605084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MY" sz="2000" dirty="0"/>
              <a:t>UART (Universal Asynchronous Receiver Transmitter)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MY" sz="2000" dirty="0"/>
              <a:t>Full duplex asynchronous serial communication</a:t>
            </a:r>
          </a:p>
          <a:p>
            <a:r>
              <a:rPr lang="en-MY" sz="2000" dirty="0"/>
              <a:t>• RX at pin0 on the Arduino</a:t>
            </a:r>
          </a:p>
          <a:p>
            <a:r>
              <a:rPr lang="en-MY" sz="2000" dirty="0"/>
              <a:t>• TX at pin1 on the Arduino</a:t>
            </a:r>
          </a:p>
          <a:p>
            <a:endParaRPr lang="en-MY" sz="2000" dirty="0"/>
          </a:p>
          <a:p>
            <a:r>
              <a:rPr lang="en-MY" sz="2000" dirty="0"/>
              <a:t>Advantages</a:t>
            </a:r>
          </a:p>
          <a:p>
            <a:r>
              <a:rPr lang="en-MY" sz="2000" dirty="0"/>
              <a:t>	Simple and Bidirectional </a:t>
            </a:r>
          </a:p>
          <a:p>
            <a:endParaRPr lang="en-MY" sz="2000" dirty="0"/>
          </a:p>
          <a:p>
            <a:r>
              <a:rPr lang="en-MY" sz="2000" dirty="0"/>
              <a:t>Disadvantages</a:t>
            </a:r>
          </a:p>
          <a:p>
            <a:r>
              <a:rPr lang="en-MY" sz="2000" dirty="0"/>
              <a:t>	Supports only one to one communication only</a:t>
            </a:r>
          </a:p>
          <a:p>
            <a:endParaRPr lang="en-MY" sz="2000" dirty="0"/>
          </a:p>
          <a:p>
            <a:endParaRPr lang="en-MY" sz="2000" dirty="0"/>
          </a:p>
          <a:p>
            <a:r>
              <a:rPr lang="en-MY" sz="1400" dirty="0"/>
              <a:t>Note: while Atmega328x has only one hardware UART feature, Arduino ‘</a:t>
            </a:r>
            <a:r>
              <a:rPr lang="en-MY" sz="1400" dirty="0" err="1"/>
              <a:t>SoftwareSerial</a:t>
            </a:r>
            <a:r>
              <a:rPr lang="en-MY" sz="1400" dirty="0"/>
              <a:t>’ allows you to enable ‘software’ UART communication on other pins as well.</a:t>
            </a:r>
          </a:p>
        </p:txBody>
      </p:sp>
      <p:pic>
        <p:nvPicPr>
          <p:cNvPr id="3074" name="Picture 2" descr="Image result for uart connection">
            <a:extLst>
              <a:ext uri="{FF2B5EF4-FFF2-40B4-BE49-F238E27FC236}">
                <a16:creationId xmlns:a16="http://schemas.microsoft.com/office/drawing/2014/main" id="{2AD75534-263C-471E-A1F0-9E59C0CB7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074" y="2820440"/>
            <a:ext cx="2635558" cy="121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8E8AC7-0264-4ED0-99BE-3D9780B00F17}"/>
              </a:ext>
            </a:extLst>
          </p:cNvPr>
          <p:cNvSpPr txBox="1"/>
          <p:nvPr/>
        </p:nvSpPr>
        <p:spPr>
          <a:xfrm>
            <a:off x="9058962" y="4035778"/>
            <a:ext cx="16337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100" dirty="0"/>
              <a:t>Connection configuration</a:t>
            </a:r>
          </a:p>
        </p:txBody>
      </p:sp>
    </p:spTree>
    <p:extLst>
      <p:ext uri="{BB962C8B-B14F-4D97-AF65-F5344CB8AC3E}">
        <p14:creationId xmlns:p14="http://schemas.microsoft.com/office/powerpoint/2010/main" val="1773099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2259</TotalTime>
  <Words>452</Words>
  <Application>Microsoft Office PowerPoint</Application>
  <PresentationFormat>Widescreen</PresentationFormat>
  <Paragraphs>62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Roboto</vt:lpstr>
      <vt:lpstr>Office Theme</vt:lpstr>
      <vt:lpstr>MCTE 3104 Mechatronics Interfacing Lab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MCTE 3104 Mechatronics Interfacing Lab</dc:title>
  <dc:creator>default</dc:creator>
  <cp:lastModifiedBy>default</cp:lastModifiedBy>
  <cp:revision>29</cp:revision>
  <dcterms:created xsi:type="dcterms:W3CDTF">2018-02-17T10:10:03Z</dcterms:created>
  <dcterms:modified xsi:type="dcterms:W3CDTF">2018-02-22T14:01:49Z</dcterms:modified>
</cp:coreProperties>
</file>